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3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CD2E0F-7C60-45B5-869C-D5F7DB1E1D7E}" type="datetimeFigureOut">
              <a:rPr lang="en-GB" smtClean="0"/>
              <a:t>23/01/2016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7D23F1-161B-40C2-928F-1C28B6B86385}" type="slidenum">
              <a:rPr lang="en-GB" smtClean="0"/>
              <a:t>‹#›</a:t>
            </a:fld>
            <a:endParaRPr lang="en-GB"/>
          </a:p>
        </p:txBody>
      </p:sp>
    </p:spTree>
    <p:extLst>
      <p:ext uri="{BB962C8B-B14F-4D97-AF65-F5344CB8AC3E}">
        <p14:creationId xmlns:p14="http://schemas.microsoft.com/office/powerpoint/2010/main" val="3937991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278A9FD8-0D01-48B5-956B-5E25F06D60EE}" type="datetime1">
              <a:rPr lang="en-GB" smtClean="0"/>
              <a:t>23/01/2016</a:t>
            </a:fld>
            <a:endParaRPr lang="en-GB"/>
          </a:p>
        </p:txBody>
      </p:sp>
      <p:sp>
        <p:nvSpPr>
          <p:cNvPr id="17" name="Footer Placeholder 16"/>
          <p:cNvSpPr>
            <a:spLocks noGrp="1"/>
          </p:cNvSpPr>
          <p:nvPr>
            <p:ph type="ftr" sz="quarter" idx="11"/>
          </p:nvPr>
        </p:nvSpPr>
        <p:spPr/>
        <p:txBody>
          <a:bodyPr/>
          <a:lstStyle/>
          <a:p>
            <a:r>
              <a:rPr lang="en-GB" smtClean="0"/>
              <a:t>www.elsa-support.co.uk</a:t>
            </a:r>
            <a:endParaRPr lang="en-GB"/>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D9ADA8BD-61CA-41A2-AD28-61304921614C}" type="slidenum">
              <a:rPr lang="en-GB" smtClean="0"/>
              <a:t>‹#›</a:t>
            </a:fld>
            <a:endParaRPr lang="en-GB"/>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72903A-6A2D-4D50-BA85-E3842D03F0B3}" type="datetime1">
              <a:rPr lang="en-GB" smtClean="0"/>
              <a:t>23/01/2016</a:t>
            </a:fld>
            <a:endParaRPr lang="en-GB"/>
          </a:p>
        </p:txBody>
      </p:sp>
      <p:sp>
        <p:nvSpPr>
          <p:cNvPr id="5" name="Footer Placeholder 4"/>
          <p:cNvSpPr>
            <a:spLocks noGrp="1"/>
          </p:cNvSpPr>
          <p:nvPr>
            <p:ph type="ftr" sz="quarter" idx="11"/>
          </p:nvPr>
        </p:nvSpPr>
        <p:spPr/>
        <p:txBody>
          <a:bodyPr/>
          <a:lstStyle/>
          <a:p>
            <a:r>
              <a:rPr lang="en-GB" smtClean="0"/>
              <a:t>www.elsa-support.co.uk</a:t>
            </a:r>
            <a:endParaRPr lang="en-GB"/>
          </a:p>
        </p:txBody>
      </p:sp>
      <p:sp>
        <p:nvSpPr>
          <p:cNvPr id="6" name="Slide Number Placeholder 5"/>
          <p:cNvSpPr>
            <a:spLocks noGrp="1"/>
          </p:cNvSpPr>
          <p:nvPr>
            <p:ph type="sldNum" sz="quarter" idx="12"/>
          </p:nvPr>
        </p:nvSpPr>
        <p:spPr/>
        <p:txBody>
          <a:bodyPr/>
          <a:lstStyle/>
          <a:p>
            <a:fld id="{D9ADA8BD-61CA-41A2-AD28-61304921614C}"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EC9FBA-3C49-40DC-B5EF-B8D54F065DD7}" type="datetime1">
              <a:rPr lang="en-GB" smtClean="0"/>
              <a:t>23/01/2016</a:t>
            </a:fld>
            <a:endParaRPr lang="en-GB"/>
          </a:p>
        </p:txBody>
      </p:sp>
      <p:sp>
        <p:nvSpPr>
          <p:cNvPr id="5" name="Footer Placeholder 4"/>
          <p:cNvSpPr>
            <a:spLocks noGrp="1"/>
          </p:cNvSpPr>
          <p:nvPr>
            <p:ph type="ftr" sz="quarter" idx="11"/>
          </p:nvPr>
        </p:nvSpPr>
        <p:spPr/>
        <p:txBody>
          <a:bodyPr/>
          <a:lstStyle/>
          <a:p>
            <a:r>
              <a:rPr lang="en-GB" smtClean="0"/>
              <a:t>www.elsa-support.co.uk</a:t>
            </a:r>
            <a:endParaRPr lang="en-GB"/>
          </a:p>
        </p:txBody>
      </p:sp>
      <p:sp>
        <p:nvSpPr>
          <p:cNvPr id="6" name="Slide Number Placeholder 5"/>
          <p:cNvSpPr>
            <a:spLocks noGrp="1"/>
          </p:cNvSpPr>
          <p:nvPr>
            <p:ph type="sldNum" sz="quarter" idx="12"/>
          </p:nvPr>
        </p:nvSpPr>
        <p:spPr/>
        <p:txBody>
          <a:bodyPr/>
          <a:lstStyle/>
          <a:p>
            <a:fld id="{D9ADA8BD-61CA-41A2-AD28-61304921614C}"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084A6FB-815F-430F-9404-226DE29C4A1E}" type="datetime1">
              <a:rPr lang="en-GB" smtClean="0"/>
              <a:t>23/01/2016</a:t>
            </a:fld>
            <a:endParaRPr lang="en-GB"/>
          </a:p>
        </p:txBody>
      </p:sp>
      <p:sp>
        <p:nvSpPr>
          <p:cNvPr id="5" name="Footer Placeholder 4"/>
          <p:cNvSpPr>
            <a:spLocks noGrp="1"/>
          </p:cNvSpPr>
          <p:nvPr>
            <p:ph type="ftr" sz="quarter" idx="11"/>
          </p:nvPr>
        </p:nvSpPr>
        <p:spPr/>
        <p:txBody>
          <a:bodyPr/>
          <a:lstStyle/>
          <a:p>
            <a:r>
              <a:rPr lang="en-GB" smtClean="0"/>
              <a:t>www.elsa-support.co.uk</a:t>
            </a:r>
            <a:endParaRPr lang="en-GB"/>
          </a:p>
        </p:txBody>
      </p:sp>
      <p:sp>
        <p:nvSpPr>
          <p:cNvPr id="6" name="Slide Number Placeholder 5"/>
          <p:cNvSpPr>
            <a:spLocks noGrp="1"/>
          </p:cNvSpPr>
          <p:nvPr>
            <p:ph type="sldNum" sz="quarter" idx="12"/>
          </p:nvPr>
        </p:nvSpPr>
        <p:spPr/>
        <p:txBody>
          <a:bodyPr/>
          <a:lstStyle/>
          <a:p>
            <a:fld id="{D9ADA8BD-61CA-41A2-AD28-61304921614C}" type="slidenum">
              <a:rPr lang="en-GB" smtClean="0"/>
              <a:t>‹#›</a:t>
            </a:fld>
            <a:endParaRPr lang="en-GB"/>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D25FC23-4353-4195-99E3-EF55774D33CF}" type="datetime1">
              <a:rPr lang="en-GB" smtClean="0"/>
              <a:t>23/01/2016</a:t>
            </a:fld>
            <a:endParaRPr lang="en-GB"/>
          </a:p>
        </p:txBody>
      </p:sp>
      <p:sp>
        <p:nvSpPr>
          <p:cNvPr id="5" name="Footer Placeholder 4"/>
          <p:cNvSpPr>
            <a:spLocks noGrp="1"/>
          </p:cNvSpPr>
          <p:nvPr>
            <p:ph type="ftr" sz="quarter" idx="11"/>
          </p:nvPr>
        </p:nvSpPr>
        <p:spPr>
          <a:xfrm>
            <a:off x="800100" y="6172200"/>
            <a:ext cx="4000500" cy="457200"/>
          </a:xfrm>
        </p:spPr>
        <p:txBody>
          <a:bodyPr/>
          <a:lstStyle/>
          <a:p>
            <a:r>
              <a:rPr lang="en-GB" smtClean="0"/>
              <a:t>www.elsa-support.co.uk</a:t>
            </a:r>
            <a:endParaRPr lang="en-GB"/>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D9ADA8BD-61CA-41A2-AD28-61304921614C}"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7B44A90-313E-482E-A4F3-09506CD2FEC7}" type="datetime1">
              <a:rPr lang="en-GB" smtClean="0"/>
              <a:t>23/01/2016</a:t>
            </a:fld>
            <a:endParaRPr lang="en-GB"/>
          </a:p>
        </p:txBody>
      </p:sp>
      <p:sp>
        <p:nvSpPr>
          <p:cNvPr id="6" name="Footer Placeholder 5"/>
          <p:cNvSpPr>
            <a:spLocks noGrp="1"/>
          </p:cNvSpPr>
          <p:nvPr>
            <p:ph type="ftr" sz="quarter" idx="11"/>
          </p:nvPr>
        </p:nvSpPr>
        <p:spPr/>
        <p:txBody>
          <a:bodyPr/>
          <a:lstStyle/>
          <a:p>
            <a:r>
              <a:rPr lang="en-GB" smtClean="0"/>
              <a:t>www.elsa-support.co.uk</a:t>
            </a:r>
            <a:endParaRPr lang="en-GB"/>
          </a:p>
        </p:txBody>
      </p:sp>
      <p:sp>
        <p:nvSpPr>
          <p:cNvPr id="7" name="Slide Number Placeholder 6"/>
          <p:cNvSpPr>
            <a:spLocks noGrp="1"/>
          </p:cNvSpPr>
          <p:nvPr>
            <p:ph type="sldNum" sz="quarter" idx="12"/>
          </p:nvPr>
        </p:nvSpPr>
        <p:spPr/>
        <p:txBody>
          <a:bodyPr/>
          <a:lstStyle/>
          <a:p>
            <a:fld id="{D9ADA8BD-61CA-41A2-AD28-61304921614C}" type="slidenum">
              <a:rPr lang="en-GB" smtClean="0"/>
              <a:t>‹#›</a:t>
            </a:fld>
            <a:endParaRPr lang="en-GB"/>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08A3442-9F3A-442B-A464-B6F6B780BE72}" type="datetime1">
              <a:rPr lang="en-GB" smtClean="0"/>
              <a:t>23/01/2016</a:t>
            </a:fld>
            <a:endParaRPr lang="en-GB"/>
          </a:p>
        </p:txBody>
      </p:sp>
      <p:sp>
        <p:nvSpPr>
          <p:cNvPr id="8" name="Footer Placeholder 7"/>
          <p:cNvSpPr>
            <a:spLocks noGrp="1"/>
          </p:cNvSpPr>
          <p:nvPr>
            <p:ph type="ftr" sz="quarter" idx="11"/>
          </p:nvPr>
        </p:nvSpPr>
        <p:spPr/>
        <p:txBody>
          <a:bodyPr/>
          <a:lstStyle/>
          <a:p>
            <a:r>
              <a:rPr lang="en-GB" smtClean="0"/>
              <a:t>www.elsa-support.co.uk</a:t>
            </a:r>
            <a:endParaRPr lang="en-GB"/>
          </a:p>
        </p:txBody>
      </p:sp>
      <p:sp>
        <p:nvSpPr>
          <p:cNvPr id="9" name="Slide Number Placeholder 8"/>
          <p:cNvSpPr>
            <a:spLocks noGrp="1"/>
          </p:cNvSpPr>
          <p:nvPr>
            <p:ph type="sldNum" sz="quarter" idx="12"/>
          </p:nvPr>
        </p:nvSpPr>
        <p:spPr/>
        <p:txBody>
          <a:bodyPr/>
          <a:lstStyle/>
          <a:p>
            <a:fld id="{D9ADA8BD-61CA-41A2-AD28-61304921614C}" type="slidenum">
              <a:rPr lang="en-GB" smtClean="0"/>
              <a:t>‹#›</a:t>
            </a:fld>
            <a:endParaRPr lang="en-GB"/>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A6F1044-A1DA-44CF-A2F2-F13437F808C1}" type="datetime1">
              <a:rPr lang="en-GB" smtClean="0"/>
              <a:t>23/01/2016</a:t>
            </a:fld>
            <a:endParaRPr lang="en-GB"/>
          </a:p>
        </p:txBody>
      </p:sp>
      <p:sp>
        <p:nvSpPr>
          <p:cNvPr id="4" name="Footer Placeholder 3"/>
          <p:cNvSpPr>
            <a:spLocks noGrp="1"/>
          </p:cNvSpPr>
          <p:nvPr>
            <p:ph type="ftr" sz="quarter" idx="11"/>
          </p:nvPr>
        </p:nvSpPr>
        <p:spPr/>
        <p:txBody>
          <a:bodyPr/>
          <a:lstStyle/>
          <a:p>
            <a:r>
              <a:rPr lang="en-GB" smtClean="0"/>
              <a:t>www.elsa-support.co.uk</a:t>
            </a:r>
            <a:endParaRPr lang="en-GB"/>
          </a:p>
        </p:txBody>
      </p:sp>
      <p:sp>
        <p:nvSpPr>
          <p:cNvPr id="5" name="Slide Number Placeholder 4"/>
          <p:cNvSpPr>
            <a:spLocks noGrp="1"/>
          </p:cNvSpPr>
          <p:nvPr>
            <p:ph type="sldNum" sz="quarter" idx="12"/>
          </p:nvPr>
        </p:nvSpPr>
        <p:spPr/>
        <p:txBody>
          <a:bodyPr/>
          <a:lstStyle/>
          <a:p>
            <a:fld id="{D9ADA8BD-61CA-41A2-AD28-61304921614C}"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F415C7-4EED-4E8F-A5E4-12D0775D7DA5}" type="datetime1">
              <a:rPr lang="en-GB" smtClean="0"/>
              <a:t>23/01/2016</a:t>
            </a:fld>
            <a:endParaRPr lang="en-GB"/>
          </a:p>
        </p:txBody>
      </p:sp>
      <p:sp>
        <p:nvSpPr>
          <p:cNvPr id="3" name="Footer Placeholder 2"/>
          <p:cNvSpPr>
            <a:spLocks noGrp="1"/>
          </p:cNvSpPr>
          <p:nvPr>
            <p:ph type="ftr" sz="quarter" idx="11"/>
          </p:nvPr>
        </p:nvSpPr>
        <p:spPr/>
        <p:txBody>
          <a:bodyPr/>
          <a:lstStyle/>
          <a:p>
            <a:r>
              <a:rPr lang="en-GB" smtClean="0"/>
              <a:t>www.elsa-support.co.uk</a:t>
            </a:r>
            <a:endParaRPr lang="en-GB"/>
          </a:p>
        </p:txBody>
      </p:sp>
      <p:sp>
        <p:nvSpPr>
          <p:cNvPr id="4" name="Slide Number Placeholder 3"/>
          <p:cNvSpPr>
            <a:spLocks noGrp="1"/>
          </p:cNvSpPr>
          <p:nvPr>
            <p:ph type="sldNum" sz="quarter" idx="12"/>
          </p:nvPr>
        </p:nvSpPr>
        <p:spPr/>
        <p:txBody>
          <a:bodyPr/>
          <a:lstStyle/>
          <a:p>
            <a:fld id="{D9ADA8BD-61CA-41A2-AD28-61304921614C}"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69E9BCD-EEEB-41FC-A693-7637E7807058}" type="datetime1">
              <a:rPr lang="en-GB" smtClean="0"/>
              <a:t>23/01/2016</a:t>
            </a:fld>
            <a:endParaRPr lang="en-GB"/>
          </a:p>
        </p:txBody>
      </p:sp>
      <p:sp>
        <p:nvSpPr>
          <p:cNvPr id="6" name="Footer Placeholder 5"/>
          <p:cNvSpPr>
            <a:spLocks noGrp="1"/>
          </p:cNvSpPr>
          <p:nvPr>
            <p:ph type="ftr" sz="quarter" idx="11"/>
          </p:nvPr>
        </p:nvSpPr>
        <p:spPr/>
        <p:txBody>
          <a:bodyPr/>
          <a:lstStyle/>
          <a:p>
            <a:r>
              <a:rPr lang="en-GB" smtClean="0"/>
              <a:t>www.elsa-support.co.uk</a:t>
            </a:r>
            <a:endParaRPr lang="en-GB"/>
          </a:p>
        </p:txBody>
      </p:sp>
      <p:sp>
        <p:nvSpPr>
          <p:cNvPr id="7" name="Slide Number Placeholder 6"/>
          <p:cNvSpPr>
            <a:spLocks noGrp="1"/>
          </p:cNvSpPr>
          <p:nvPr>
            <p:ph type="sldNum" sz="quarter" idx="12"/>
          </p:nvPr>
        </p:nvSpPr>
        <p:spPr/>
        <p:txBody>
          <a:bodyPr/>
          <a:lstStyle/>
          <a:p>
            <a:fld id="{D9ADA8BD-61CA-41A2-AD28-61304921614C}" type="slidenum">
              <a:rPr lang="en-GB" smtClean="0"/>
              <a:t>‹#›</a:t>
            </a:fld>
            <a:endParaRPr lang="en-GB"/>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FD32B24-888C-4E8A-8423-4873999FFDD5}" type="datetime1">
              <a:rPr lang="en-GB" smtClean="0"/>
              <a:t>23/01/2016</a:t>
            </a:fld>
            <a:endParaRPr lang="en-GB"/>
          </a:p>
        </p:txBody>
      </p:sp>
      <p:sp>
        <p:nvSpPr>
          <p:cNvPr id="6" name="Footer Placeholder 5"/>
          <p:cNvSpPr>
            <a:spLocks noGrp="1"/>
          </p:cNvSpPr>
          <p:nvPr>
            <p:ph type="ftr" sz="quarter" idx="11"/>
          </p:nvPr>
        </p:nvSpPr>
        <p:spPr>
          <a:xfrm>
            <a:off x="914400" y="6172200"/>
            <a:ext cx="3886200" cy="457200"/>
          </a:xfrm>
        </p:spPr>
        <p:txBody>
          <a:bodyPr/>
          <a:lstStyle/>
          <a:p>
            <a:r>
              <a:rPr lang="en-GB" smtClean="0"/>
              <a:t>www.elsa-support.co.uk</a:t>
            </a:r>
            <a:endParaRPr lang="en-GB"/>
          </a:p>
        </p:txBody>
      </p:sp>
      <p:sp>
        <p:nvSpPr>
          <p:cNvPr id="7" name="Slide Number Placeholder 6"/>
          <p:cNvSpPr>
            <a:spLocks noGrp="1"/>
          </p:cNvSpPr>
          <p:nvPr>
            <p:ph type="sldNum" sz="quarter" idx="12"/>
          </p:nvPr>
        </p:nvSpPr>
        <p:spPr>
          <a:xfrm>
            <a:off x="146304" y="6208776"/>
            <a:ext cx="457200" cy="457200"/>
          </a:xfrm>
        </p:spPr>
        <p:txBody>
          <a:bodyPr/>
          <a:lstStyle/>
          <a:p>
            <a:fld id="{D9ADA8BD-61CA-41A2-AD28-61304921614C}" type="slidenum">
              <a:rPr lang="en-GB" smtClean="0"/>
              <a:t>‹#›</a:t>
            </a:fld>
            <a:endParaRPr lang="en-GB"/>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34C9D2AD-0632-47F6-BAEB-FD31E6DFBBE8}" type="datetime1">
              <a:rPr lang="en-GB" smtClean="0"/>
              <a:t>23/01/2016</a:t>
            </a:fld>
            <a:endParaRPr lang="en-GB"/>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r>
              <a:rPr lang="en-GB" smtClean="0"/>
              <a:t>www.elsa-support.co.uk</a:t>
            </a:r>
            <a:endParaRPr lang="en-GB"/>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D9ADA8BD-61CA-41A2-AD28-61304921614C}"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39752" y="5949280"/>
            <a:ext cx="4320480" cy="861420"/>
          </a:xfrm>
        </p:spPr>
        <p:txBody>
          <a:bodyPr>
            <a:normAutofit/>
          </a:bodyPr>
          <a:lstStyle/>
          <a:p>
            <a:r>
              <a:rPr lang="en-GB" sz="2800" b="1" dirty="0" smtClean="0">
                <a:solidFill>
                  <a:schemeClr val="accent5">
                    <a:lumMod val="75000"/>
                  </a:schemeClr>
                </a:solidFill>
              </a:rPr>
              <a:t>www.elsa-support.co.uk</a:t>
            </a:r>
            <a:endParaRPr lang="en-GB" sz="2800" b="1" dirty="0">
              <a:solidFill>
                <a:schemeClr val="accent5">
                  <a:lumMod val="75000"/>
                </a:schemeClr>
              </a:solidFill>
            </a:endParaRPr>
          </a:p>
        </p:txBody>
      </p:sp>
      <p:sp>
        <p:nvSpPr>
          <p:cNvPr id="2" name="Title 1"/>
          <p:cNvSpPr>
            <a:spLocks noGrp="1"/>
          </p:cNvSpPr>
          <p:nvPr>
            <p:ph type="ctrTitle"/>
          </p:nvPr>
        </p:nvSpPr>
        <p:spPr>
          <a:xfrm>
            <a:off x="323528" y="2348880"/>
            <a:ext cx="8280920" cy="1470025"/>
          </a:xfrm>
        </p:spPr>
        <p:txBody>
          <a:bodyPr>
            <a:noAutofit/>
          </a:bodyPr>
          <a:lstStyle/>
          <a:p>
            <a:r>
              <a:rPr lang="en-GB" sz="4800" b="1" dirty="0" smtClean="0">
                <a:ln w="3175">
                  <a:solidFill>
                    <a:schemeClr val="tx1"/>
                  </a:solidFill>
                </a:ln>
                <a:solidFill>
                  <a:schemeClr val="bg1"/>
                </a:solidFill>
                <a:latin typeface="Comic Sans MS" panose="030F0702030302020204" pitchFamily="66" charset="0"/>
              </a:rPr>
              <a:t>How can an ELSA help you? </a:t>
            </a:r>
            <a:br>
              <a:rPr lang="en-GB" sz="4800" b="1" dirty="0" smtClean="0">
                <a:ln w="3175">
                  <a:solidFill>
                    <a:schemeClr val="tx1"/>
                  </a:solidFill>
                </a:ln>
                <a:solidFill>
                  <a:schemeClr val="bg1"/>
                </a:solidFill>
                <a:latin typeface="Comic Sans MS" panose="030F0702030302020204" pitchFamily="66" charset="0"/>
              </a:rPr>
            </a:br>
            <a:r>
              <a:rPr lang="en-GB" sz="4800" b="1" dirty="0" smtClean="0">
                <a:ln w="3175">
                  <a:solidFill>
                    <a:schemeClr val="tx1"/>
                  </a:solidFill>
                </a:ln>
                <a:solidFill>
                  <a:schemeClr val="bg1"/>
                </a:solidFill>
                <a:latin typeface="Comic Sans MS" panose="030F0702030302020204" pitchFamily="66" charset="0"/>
              </a:rPr>
              <a:t/>
            </a:r>
            <a:br>
              <a:rPr lang="en-GB" sz="4800" b="1" dirty="0" smtClean="0">
                <a:ln w="3175">
                  <a:solidFill>
                    <a:schemeClr val="tx1"/>
                  </a:solidFill>
                </a:ln>
                <a:solidFill>
                  <a:schemeClr val="bg1"/>
                </a:solidFill>
                <a:latin typeface="Comic Sans MS" panose="030F0702030302020204" pitchFamily="66" charset="0"/>
              </a:rPr>
            </a:br>
            <a:endParaRPr lang="en-GB" sz="5400" b="1" dirty="0">
              <a:ln w="3175">
                <a:solidFill>
                  <a:schemeClr val="tx1"/>
                </a:solidFill>
              </a:ln>
              <a:solidFill>
                <a:srgbClr val="00B050"/>
              </a:solidFill>
              <a:latin typeface="Comic Sans MS" panose="030F0702030302020204" pitchFamily="66" charset="0"/>
            </a:endParaRPr>
          </a:p>
        </p:txBody>
      </p:sp>
      <p:pic>
        <p:nvPicPr>
          <p:cNvPr id="12290" name="Picture 2" descr="C:\Users\Debbie\AppData\Local\Microsoft\Windows\INetCache\IE\6AL7EAMV\be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16632"/>
            <a:ext cx="1549291" cy="119217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95736" y="4365104"/>
            <a:ext cx="5040560" cy="923330"/>
          </a:xfrm>
          <a:prstGeom prst="rect">
            <a:avLst/>
          </a:prstGeom>
          <a:noFill/>
        </p:spPr>
        <p:txBody>
          <a:bodyPr wrap="square" rtlCol="0">
            <a:spAutoFit/>
          </a:bodyPr>
          <a:lstStyle/>
          <a:p>
            <a:r>
              <a:rPr lang="en-GB" sz="5400" dirty="0" smtClean="0"/>
              <a:t>Let’s find out!</a:t>
            </a:r>
            <a:endParaRPr lang="en-GB" sz="5400" dirty="0"/>
          </a:p>
        </p:txBody>
      </p:sp>
    </p:spTree>
    <p:extLst>
      <p:ext uri="{BB962C8B-B14F-4D97-AF65-F5344CB8AC3E}">
        <p14:creationId xmlns:p14="http://schemas.microsoft.com/office/powerpoint/2010/main" val="22667009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3115" y="5085184"/>
            <a:ext cx="7992888" cy="1200329"/>
          </a:xfrm>
          <a:prstGeom prst="rect">
            <a:avLst/>
          </a:prstGeom>
          <a:noFill/>
        </p:spPr>
        <p:txBody>
          <a:bodyPr wrap="square" rtlCol="0">
            <a:spAutoFit/>
          </a:bodyPr>
          <a:lstStyle/>
          <a:p>
            <a:r>
              <a:rPr lang="en-GB" dirty="0" smtClean="0">
                <a:latin typeface="Comic Sans MS" panose="030F0702030302020204" pitchFamily="66" charset="0"/>
              </a:rPr>
              <a:t>Everyone makes mistakes and an ELSA can help you deal with your feelings when you make mistakes. </a:t>
            </a:r>
            <a:r>
              <a:rPr lang="en-GB" dirty="0" err="1" smtClean="0">
                <a:latin typeface="Comic Sans MS" panose="030F0702030302020204" pitchFamily="66" charset="0"/>
              </a:rPr>
              <a:t>She/He</a:t>
            </a:r>
            <a:r>
              <a:rPr lang="en-GB" dirty="0" smtClean="0">
                <a:latin typeface="Comic Sans MS" panose="030F0702030302020204" pitchFamily="66" charset="0"/>
              </a:rPr>
              <a:t> can also help you learn how to not make the same mistake again in the future! We can help you rub out the mistake and learn from it.</a:t>
            </a:r>
            <a:endParaRPr lang="en-GB" dirty="0">
              <a:latin typeface="Comic Sans MS" panose="030F0702030302020204" pitchFamily="66" charset="0"/>
            </a:endParaRPr>
          </a:p>
        </p:txBody>
      </p:sp>
      <p:sp>
        <p:nvSpPr>
          <p:cNvPr id="5" name="Title 1"/>
          <p:cNvSpPr txBox="1">
            <a:spLocks/>
          </p:cNvSpPr>
          <p:nvPr/>
        </p:nvSpPr>
        <p:spPr>
          <a:xfrm>
            <a:off x="523359" y="440419"/>
            <a:ext cx="7772400" cy="1143000"/>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GB" sz="6000" dirty="0" smtClean="0">
                <a:ln>
                  <a:solidFill>
                    <a:schemeClr val="tx1"/>
                  </a:solidFill>
                </a:ln>
                <a:solidFill>
                  <a:srgbClr val="00B050"/>
                </a:solidFill>
                <a:latin typeface="Comic Sans MS" panose="030F0702030302020204" pitchFamily="66" charset="0"/>
              </a:rPr>
              <a:t>Eraser</a:t>
            </a:r>
            <a:endParaRPr lang="en-GB" sz="6000" dirty="0">
              <a:ln>
                <a:solidFill>
                  <a:schemeClr val="tx1"/>
                </a:solidFill>
              </a:ln>
              <a:solidFill>
                <a:srgbClr val="00B050"/>
              </a:solidFill>
              <a:latin typeface="Comic Sans MS" panose="030F0702030302020204" pitchFamily="66" charset="0"/>
            </a:endParaRPr>
          </a:p>
        </p:txBody>
      </p:sp>
      <p:pic>
        <p:nvPicPr>
          <p:cNvPr id="5123" name="Picture 3" descr="C:\Users\Debbie\AppData\Local\Microsoft\Windows\INetCache\IE\3K8DVWST\Office-pink-eraser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3803" y="1899084"/>
            <a:ext cx="6372200" cy="3186100"/>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11"/>
          </p:nvPr>
        </p:nvSpPr>
        <p:spPr/>
        <p:txBody>
          <a:bodyPr/>
          <a:lstStyle/>
          <a:p>
            <a:r>
              <a:rPr lang="en-GB" smtClean="0"/>
              <a:t>www.elsa-support.co.uk</a:t>
            </a:r>
            <a:endParaRPr lang="en-GB"/>
          </a:p>
        </p:txBody>
      </p:sp>
      <p:pic>
        <p:nvPicPr>
          <p:cNvPr id="5124" name="Picture 4" descr="C:\Users\Debbie\AppData\Local\Microsoft\Windows\INetCache\IE\WOUUTWIG\penguin-159864_64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278" y="326761"/>
            <a:ext cx="1789876" cy="1887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67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3115" y="5085184"/>
            <a:ext cx="7992888" cy="1200329"/>
          </a:xfrm>
          <a:prstGeom prst="rect">
            <a:avLst/>
          </a:prstGeom>
          <a:noFill/>
        </p:spPr>
        <p:txBody>
          <a:bodyPr wrap="square" rtlCol="0">
            <a:spAutoFit/>
          </a:bodyPr>
          <a:lstStyle/>
          <a:p>
            <a:r>
              <a:rPr lang="en-GB" dirty="0" smtClean="0">
                <a:latin typeface="Comic Sans MS" panose="030F0702030302020204" pitchFamily="66" charset="0"/>
              </a:rPr>
              <a:t>Just like these cotton wool balls that feel soft and </a:t>
            </a:r>
            <a:r>
              <a:rPr lang="en-GB" dirty="0" err="1" smtClean="0">
                <a:latin typeface="Comic Sans MS" panose="030F0702030302020204" pitchFamily="66" charset="0"/>
              </a:rPr>
              <a:t>fuzzie</a:t>
            </a:r>
            <a:r>
              <a:rPr lang="en-GB" dirty="0" smtClean="0">
                <a:latin typeface="Comic Sans MS" panose="030F0702030302020204" pitchFamily="66" charset="0"/>
              </a:rPr>
              <a:t>, ELSAs are full of warm </a:t>
            </a:r>
            <a:r>
              <a:rPr lang="en-GB" dirty="0" err="1" smtClean="0">
                <a:latin typeface="Comic Sans MS" panose="030F0702030302020204" pitchFamily="66" charset="0"/>
              </a:rPr>
              <a:t>fuzzies</a:t>
            </a:r>
            <a:r>
              <a:rPr lang="en-GB" dirty="0" smtClean="0">
                <a:latin typeface="Comic Sans MS" panose="030F0702030302020204" pitchFamily="66" charset="0"/>
              </a:rPr>
              <a:t> and compliments. If you are feeling a bit down, sad or depressed then ask to see us or pop and see us at playtime/lunchtime and we can help to cheer you up!</a:t>
            </a:r>
            <a:endParaRPr lang="en-GB" dirty="0">
              <a:latin typeface="Comic Sans MS" panose="030F0702030302020204" pitchFamily="66" charset="0"/>
            </a:endParaRPr>
          </a:p>
        </p:txBody>
      </p:sp>
      <p:sp>
        <p:nvSpPr>
          <p:cNvPr id="5" name="Title 1"/>
          <p:cNvSpPr txBox="1">
            <a:spLocks/>
          </p:cNvSpPr>
          <p:nvPr/>
        </p:nvSpPr>
        <p:spPr>
          <a:xfrm>
            <a:off x="827584" y="440419"/>
            <a:ext cx="7772400" cy="1143000"/>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GB" sz="6000" dirty="0" smtClean="0">
                <a:ln>
                  <a:solidFill>
                    <a:schemeClr val="tx1"/>
                  </a:solidFill>
                </a:ln>
                <a:solidFill>
                  <a:srgbClr val="00B050"/>
                </a:solidFill>
                <a:latin typeface="Comic Sans MS" panose="030F0702030302020204" pitchFamily="66" charset="0"/>
              </a:rPr>
              <a:t>Cotton Wool Ball</a:t>
            </a:r>
            <a:endParaRPr lang="en-GB" sz="6000" dirty="0">
              <a:ln>
                <a:solidFill>
                  <a:schemeClr val="tx1"/>
                </a:solidFill>
              </a:ln>
              <a:solidFill>
                <a:srgbClr val="00B050"/>
              </a:solidFill>
              <a:latin typeface="Comic Sans MS" panose="030F0702030302020204" pitchFamily="66" charset="0"/>
            </a:endParaRPr>
          </a:p>
        </p:txBody>
      </p:sp>
      <p:pic>
        <p:nvPicPr>
          <p:cNvPr id="10244" name="Picture 4" descr="https://theschoolcounselorkind.files.wordpress.com/2013/12/cotton-bal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1772816"/>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11"/>
          </p:nvPr>
        </p:nvSpPr>
        <p:spPr/>
        <p:txBody>
          <a:bodyPr/>
          <a:lstStyle/>
          <a:p>
            <a:r>
              <a:rPr lang="en-GB" smtClean="0"/>
              <a:t>www.elsa-support.co.uk</a:t>
            </a:r>
            <a:endParaRPr lang="en-GB"/>
          </a:p>
        </p:txBody>
      </p:sp>
      <p:pic>
        <p:nvPicPr>
          <p:cNvPr id="10248" name="Picture 8" descr="C:\Users\Debbie\AppData\Local\Microsoft\Windows\INetCache\IE\1CZ0XPNA\nlyl-happy-fro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422535"/>
            <a:ext cx="1289206" cy="1763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28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2871" y="5589240"/>
            <a:ext cx="7992888" cy="646331"/>
          </a:xfrm>
          <a:prstGeom prst="rect">
            <a:avLst/>
          </a:prstGeom>
          <a:noFill/>
        </p:spPr>
        <p:txBody>
          <a:bodyPr wrap="square" rtlCol="0">
            <a:spAutoFit/>
          </a:bodyPr>
          <a:lstStyle/>
          <a:p>
            <a:r>
              <a:rPr lang="en-GB" dirty="0" smtClean="0">
                <a:latin typeface="Comic Sans MS" panose="030F0702030302020204" pitchFamily="66" charset="0"/>
              </a:rPr>
              <a:t>ELSAs will always find time to listen to you if you feel sad or have a problem.</a:t>
            </a:r>
            <a:endParaRPr lang="en-GB" dirty="0">
              <a:latin typeface="Comic Sans MS" panose="030F0702030302020204" pitchFamily="66" charset="0"/>
            </a:endParaRPr>
          </a:p>
        </p:txBody>
      </p:sp>
      <p:sp>
        <p:nvSpPr>
          <p:cNvPr id="5" name="Title 1"/>
          <p:cNvSpPr txBox="1">
            <a:spLocks/>
          </p:cNvSpPr>
          <p:nvPr/>
        </p:nvSpPr>
        <p:spPr>
          <a:xfrm>
            <a:off x="523359" y="440419"/>
            <a:ext cx="7772400" cy="1143000"/>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GB" sz="6000" dirty="0" smtClean="0">
                <a:ln>
                  <a:solidFill>
                    <a:schemeClr val="tx1"/>
                  </a:solidFill>
                </a:ln>
                <a:solidFill>
                  <a:srgbClr val="00B050"/>
                </a:solidFill>
                <a:latin typeface="Comic Sans MS" panose="030F0702030302020204" pitchFamily="66" charset="0"/>
              </a:rPr>
              <a:t>A watch</a:t>
            </a:r>
            <a:endParaRPr lang="en-GB" sz="6000" dirty="0">
              <a:ln>
                <a:solidFill>
                  <a:schemeClr val="tx1"/>
                </a:solidFill>
              </a:ln>
              <a:solidFill>
                <a:srgbClr val="00B050"/>
              </a:solidFill>
              <a:latin typeface="Comic Sans MS" panose="030F0702030302020204" pitchFamily="66" charset="0"/>
            </a:endParaRPr>
          </a:p>
        </p:txBody>
      </p:sp>
      <p:pic>
        <p:nvPicPr>
          <p:cNvPr id="3074" name="Picture 2" descr="C:\Users\Debbie\AppData\Local\Microsoft\Windows\INetCache\IE\FQY0FA1T\Longines_Golden_Watch[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1196752"/>
            <a:ext cx="3435846" cy="4104456"/>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GB" smtClean="0"/>
              <a:t>www.elsa-support.co.uk</a:t>
            </a:r>
            <a:endParaRPr lang="en-GB"/>
          </a:p>
        </p:txBody>
      </p:sp>
      <p:pic>
        <p:nvPicPr>
          <p:cNvPr id="3076" name="Picture 4" descr="C:\Users\Debbie\AppData\Local\Microsoft\Windows\INetCache\IE\FQY0FA1T\Happy-Tiger[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009" y="260648"/>
            <a:ext cx="1814560" cy="2003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811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3429000"/>
            <a:ext cx="8424936" cy="1569660"/>
          </a:xfrm>
          <a:prstGeom prst="rect">
            <a:avLst/>
          </a:prstGeom>
        </p:spPr>
        <p:txBody>
          <a:bodyPr wrap="square">
            <a:spAutoFit/>
          </a:bodyPr>
          <a:lstStyle/>
          <a:p>
            <a:r>
              <a:rPr lang="en-GB" sz="2400" dirty="0" smtClean="0">
                <a:latin typeface="Comic Sans MS" panose="030F0702030302020204" pitchFamily="66" charset="0"/>
              </a:rPr>
              <a:t>What do you think an ELSA does?</a:t>
            </a:r>
          </a:p>
          <a:p>
            <a:r>
              <a:rPr lang="en-GB" sz="2400" dirty="0" smtClean="0">
                <a:latin typeface="Comic Sans MS" panose="030F0702030302020204" pitchFamily="66" charset="0"/>
              </a:rPr>
              <a:t>How can an ELSA help you?</a:t>
            </a:r>
          </a:p>
          <a:p>
            <a:r>
              <a:rPr lang="en-GB" sz="2400" dirty="0" smtClean="0">
                <a:latin typeface="Comic Sans MS" panose="030F0702030302020204" pitchFamily="66" charset="0"/>
              </a:rPr>
              <a:t>What is an example of a time when you might need to see an ELSA?</a:t>
            </a:r>
            <a:endParaRPr lang="en-GB" sz="2400" dirty="0">
              <a:latin typeface="Comic Sans MS" panose="030F0702030302020204" pitchFamily="66" charset="0"/>
            </a:endParaRPr>
          </a:p>
        </p:txBody>
      </p:sp>
      <p:sp>
        <p:nvSpPr>
          <p:cNvPr id="5" name="Title 1"/>
          <p:cNvSpPr txBox="1">
            <a:spLocks/>
          </p:cNvSpPr>
          <p:nvPr/>
        </p:nvSpPr>
        <p:spPr>
          <a:xfrm>
            <a:off x="577788" y="440419"/>
            <a:ext cx="7772400" cy="1143000"/>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GB" sz="6000" dirty="0" smtClean="0">
                <a:ln>
                  <a:solidFill>
                    <a:schemeClr val="tx1"/>
                  </a:solidFill>
                </a:ln>
                <a:solidFill>
                  <a:srgbClr val="00B050"/>
                </a:solidFill>
                <a:latin typeface="Comic Sans MS" panose="030F0702030302020204" pitchFamily="66" charset="0"/>
              </a:rPr>
              <a:t>Question Time</a:t>
            </a:r>
            <a:endParaRPr lang="en-GB" sz="6000" dirty="0">
              <a:ln>
                <a:solidFill>
                  <a:schemeClr val="tx1"/>
                </a:solidFill>
              </a:ln>
              <a:solidFill>
                <a:srgbClr val="00B050"/>
              </a:solidFill>
              <a:latin typeface="Comic Sans MS" panose="030F0702030302020204" pitchFamily="66" charset="0"/>
            </a:endParaRPr>
          </a:p>
        </p:txBody>
      </p:sp>
      <p:sp>
        <p:nvSpPr>
          <p:cNvPr id="6" name="Footer Placeholder 5"/>
          <p:cNvSpPr>
            <a:spLocks noGrp="1"/>
          </p:cNvSpPr>
          <p:nvPr>
            <p:ph type="ftr" sz="quarter" idx="11"/>
          </p:nvPr>
        </p:nvSpPr>
        <p:spPr/>
        <p:txBody>
          <a:bodyPr/>
          <a:lstStyle/>
          <a:p>
            <a:r>
              <a:rPr lang="en-GB" smtClean="0"/>
              <a:t>www.elsa-support.co.uk</a:t>
            </a:r>
            <a:endParaRPr lang="en-GB"/>
          </a:p>
        </p:txBody>
      </p:sp>
    </p:spTree>
    <p:extLst>
      <p:ext uri="{BB962C8B-B14F-4D97-AF65-F5344CB8AC3E}">
        <p14:creationId xmlns:p14="http://schemas.microsoft.com/office/powerpoint/2010/main" val="309599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252728"/>
          </a:xfrm>
        </p:spPr>
        <p:txBody>
          <a:bodyPr>
            <a:normAutofit/>
          </a:bodyPr>
          <a:lstStyle/>
          <a:p>
            <a:r>
              <a:rPr lang="en-GB" sz="3600" b="1" dirty="0" smtClean="0">
                <a:ln w="3175">
                  <a:solidFill>
                    <a:schemeClr val="tx1"/>
                  </a:solidFill>
                </a:ln>
                <a:solidFill>
                  <a:srgbClr val="00B050"/>
                </a:solidFill>
                <a:latin typeface="Comic Sans MS" panose="030F0702030302020204" pitchFamily="66" charset="0"/>
              </a:rPr>
              <a:t>Here is a first aid kit and I am going to show you what is inside it</a:t>
            </a:r>
            <a:r>
              <a:rPr lang="en-GB" sz="3600" b="1" dirty="0" smtClean="0">
                <a:ln w="3175">
                  <a:solidFill>
                    <a:schemeClr val="tx1"/>
                  </a:solidFill>
                </a:ln>
                <a:solidFill>
                  <a:schemeClr val="bg1"/>
                </a:solidFill>
                <a:latin typeface="Comic Sans MS" panose="030F0702030302020204" pitchFamily="66" charset="0"/>
              </a:rPr>
              <a:t>…</a:t>
            </a:r>
            <a:endParaRPr lang="en-GB" sz="3600" b="1" dirty="0">
              <a:ln w="3175">
                <a:solidFill>
                  <a:schemeClr val="tx1"/>
                </a:solidFill>
              </a:ln>
              <a:solidFill>
                <a:schemeClr val="bg1"/>
              </a:solidFill>
              <a:latin typeface="Comic Sans MS" panose="030F0702030302020204" pitchFamily="66" charset="0"/>
            </a:endParaRPr>
          </a:p>
        </p:txBody>
      </p:sp>
      <p:sp>
        <p:nvSpPr>
          <p:cNvPr id="4" name="Rounded Rectangle 3"/>
          <p:cNvSpPr/>
          <p:nvPr/>
        </p:nvSpPr>
        <p:spPr>
          <a:xfrm>
            <a:off x="1005136" y="2204864"/>
            <a:ext cx="7167264" cy="3816424"/>
          </a:xfrm>
          <a:prstGeom prst="roundRect">
            <a:avLst/>
          </a:prstGeom>
          <a:solidFill>
            <a:srgbClr val="92D050"/>
          </a:solidFill>
          <a:ln w="762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5" name="Footer Placeholder 4"/>
          <p:cNvSpPr>
            <a:spLocks noGrp="1"/>
          </p:cNvSpPr>
          <p:nvPr>
            <p:ph type="ftr" sz="quarter" idx="11"/>
          </p:nvPr>
        </p:nvSpPr>
        <p:spPr/>
        <p:txBody>
          <a:bodyPr/>
          <a:lstStyle/>
          <a:p>
            <a:r>
              <a:rPr lang="en-GB" smtClean="0"/>
              <a:t>www.elsa-support.co.uk</a:t>
            </a:r>
            <a:endParaRPr lang="en-GB"/>
          </a:p>
        </p:txBody>
      </p:sp>
      <p:sp>
        <p:nvSpPr>
          <p:cNvPr id="3" name="Rectangle 2"/>
          <p:cNvSpPr/>
          <p:nvPr/>
        </p:nvSpPr>
        <p:spPr>
          <a:xfrm>
            <a:off x="4211960" y="2240090"/>
            <a:ext cx="504056" cy="1980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3419872" y="2978561"/>
            <a:ext cx="2088232"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621046" y="4797152"/>
            <a:ext cx="3685882" cy="923330"/>
          </a:xfrm>
          <a:prstGeom prst="rect">
            <a:avLst/>
          </a:prstGeom>
          <a:noFill/>
        </p:spPr>
        <p:txBody>
          <a:bodyPr wrap="none" lIns="91440" tIns="45720" rIns="91440" bIns="45720">
            <a:spAutoFit/>
          </a:bodyPr>
          <a:lstStyle/>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First Aid Kit</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6947753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55576" y="260648"/>
            <a:ext cx="7772400" cy="1143000"/>
          </a:xfrm>
        </p:spPr>
        <p:txBody>
          <a:bodyPr>
            <a:normAutofit/>
          </a:bodyPr>
          <a:lstStyle/>
          <a:p>
            <a:pPr algn="ctr"/>
            <a:r>
              <a:rPr lang="en-GB" sz="6000" dirty="0" smtClean="0">
                <a:ln>
                  <a:solidFill>
                    <a:schemeClr val="tx1"/>
                  </a:solidFill>
                </a:ln>
                <a:solidFill>
                  <a:srgbClr val="00B050"/>
                </a:solidFill>
                <a:latin typeface="Comic Sans MS" panose="030F0702030302020204" pitchFamily="66" charset="0"/>
              </a:rPr>
              <a:t>Tissues</a:t>
            </a:r>
            <a:endParaRPr lang="en-GB" sz="6000" dirty="0">
              <a:ln>
                <a:solidFill>
                  <a:schemeClr val="tx1"/>
                </a:solidFill>
              </a:ln>
              <a:solidFill>
                <a:srgbClr val="00B050"/>
              </a:solidFill>
              <a:latin typeface="Comic Sans MS" panose="030F0702030302020204" pitchFamily="66" charset="0"/>
            </a:endParaRPr>
          </a:p>
        </p:txBody>
      </p:sp>
      <p:sp>
        <p:nvSpPr>
          <p:cNvPr id="4" name="TextBox 3"/>
          <p:cNvSpPr txBox="1"/>
          <p:nvPr/>
        </p:nvSpPr>
        <p:spPr>
          <a:xfrm>
            <a:off x="395536" y="4653136"/>
            <a:ext cx="7992888" cy="1200329"/>
          </a:xfrm>
          <a:prstGeom prst="rect">
            <a:avLst/>
          </a:prstGeom>
          <a:noFill/>
        </p:spPr>
        <p:txBody>
          <a:bodyPr wrap="square" rtlCol="0">
            <a:spAutoFit/>
          </a:bodyPr>
          <a:lstStyle/>
          <a:p>
            <a:r>
              <a:rPr lang="en-GB" dirty="0">
                <a:latin typeface="Comic Sans MS" panose="030F0702030302020204" pitchFamily="66" charset="0"/>
              </a:rPr>
              <a:t>An ELSA can help to wipe away your tears when you feel sad or unhappy. ELSAs remind you that it is ok to let </a:t>
            </a:r>
            <a:r>
              <a:rPr lang="en-GB" dirty="0" smtClean="0">
                <a:latin typeface="Comic Sans MS" panose="030F0702030302020204" pitchFamily="66" charset="0"/>
              </a:rPr>
              <a:t>out your tears. </a:t>
            </a:r>
            <a:r>
              <a:rPr lang="en-GB" dirty="0">
                <a:latin typeface="Comic Sans MS" panose="030F0702030302020204" pitchFamily="66" charset="0"/>
              </a:rPr>
              <a:t>A good cry can make you feel better. It is better to express your feelings rather than keep </a:t>
            </a:r>
            <a:r>
              <a:rPr lang="en-GB" dirty="0" smtClean="0">
                <a:latin typeface="Comic Sans MS" panose="030F0702030302020204" pitchFamily="66" charset="0"/>
              </a:rPr>
              <a:t>them bottled up inside you.</a:t>
            </a:r>
            <a:endParaRPr lang="en-GB" dirty="0">
              <a:latin typeface="Comic Sans MS" panose="030F0702030302020204" pitchFamily="66" charset="0"/>
            </a:endParaRPr>
          </a:p>
        </p:txBody>
      </p:sp>
      <p:pic>
        <p:nvPicPr>
          <p:cNvPr id="9219" name="Picture 3" descr="C:\Users\Debbie\AppData\Local\Microsoft\Windows\INetCache\IE\3K8DVWST\kleenex-marquee-tissues-14-400x3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1" y="1196752"/>
            <a:ext cx="4608512" cy="3456384"/>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r>
              <a:rPr lang="en-GB" smtClean="0"/>
              <a:t>www.elsa-support.co.uk</a:t>
            </a:r>
            <a:endParaRPr lang="en-GB"/>
          </a:p>
        </p:txBody>
      </p:sp>
      <p:pic>
        <p:nvPicPr>
          <p:cNvPr id="9220" name="Picture 4" descr="C:\Users\Debbie\AppData\Local\Microsoft\Windows\INetCache\IE\EZJKXMAX\honey-311047_64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476672"/>
            <a:ext cx="2065730"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686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dirty="0" smtClean="0">
                <a:ln w="3175">
                  <a:solidFill>
                    <a:schemeClr val="tx1"/>
                  </a:solidFill>
                </a:ln>
                <a:solidFill>
                  <a:srgbClr val="00B050"/>
                </a:solidFill>
                <a:latin typeface="Comic Sans MS" panose="030F0702030302020204" pitchFamily="66" charset="0"/>
              </a:rPr>
              <a:t>Toothpick</a:t>
            </a:r>
            <a:endParaRPr lang="en-GB" sz="6000" dirty="0">
              <a:ln w="3175">
                <a:solidFill>
                  <a:schemeClr val="tx1"/>
                </a:solidFill>
              </a:ln>
              <a:solidFill>
                <a:srgbClr val="00B050"/>
              </a:solidFill>
              <a:latin typeface="Comic Sans MS" panose="030F0702030302020204" pitchFamily="66" charset="0"/>
            </a:endParaRPr>
          </a:p>
        </p:txBody>
      </p:sp>
      <p:sp>
        <p:nvSpPr>
          <p:cNvPr id="3" name="TextBox 2"/>
          <p:cNvSpPr txBox="1"/>
          <p:nvPr/>
        </p:nvSpPr>
        <p:spPr>
          <a:xfrm>
            <a:off x="413115" y="5085184"/>
            <a:ext cx="7992888" cy="923330"/>
          </a:xfrm>
          <a:prstGeom prst="rect">
            <a:avLst/>
          </a:prstGeom>
          <a:noFill/>
        </p:spPr>
        <p:txBody>
          <a:bodyPr wrap="square" rtlCol="0">
            <a:spAutoFit/>
          </a:bodyPr>
          <a:lstStyle/>
          <a:p>
            <a:r>
              <a:rPr lang="en-GB" dirty="0">
                <a:latin typeface="Comic Sans MS" panose="030F0702030302020204" pitchFamily="66" charset="0"/>
              </a:rPr>
              <a:t>An ELSA will help you to unpick your problems and make sense of </a:t>
            </a:r>
            <a:r>
              <a:rPr lang="en-GB" dirty="0" smtClean="0">
                <a:latin typeface="Comic Sans MS" panose="030F0702030302020204" pitchFamily="66" charset="0"/>
              </a:rPr>
              <a:t>them. We all get problems from time to time and an ELSA will always listen to your problems and help you to find a solution.</a:t>
            </a:r>
            <a:endParaRPr lang="en-GB" dirty="0">
              <a:latin typeface="Comic Sans MS" panose="030F0702030302020204" pitchFamily="66" charset="0"/>
            </a:endParaRPr>
          </a:p>
        </p:txBody>
      </p:sp>
      <p:pic>
        <p:nvPicPr>
          <p:cNvPr id="8194" name="Picture 2" descr="C:\Users\Debbie\AppData\Local\Microsoft\Windows\INetCache\IE\LU1D47G4\easy-easter-craft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9379" y="1713945"/>
            <a:ext cx="3240360" cy="3310045"/>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GB" dirty="0" smtClean="0"/>
              <a:t>www.elsa-support.co.uk</a:t>
            </a:r>
            <a:endParaRPr lang="en-GB" dirty="0"/>
          </a:p>
        </p:txBody>
      </p:sp>
      <p:pic>
        <p:nvPicPr>
          <p:cNvPr id="8195" name="Picture 3" descr="C:\Users\Debbie\AppData\Local\Microsoft\Windows\INetCache\IE\EZJKXMAX\Happy-Sun[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548680"/>
            <a:ext cx="2024512" cy="2131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0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dirty="0" smtClean="0">
                <a:ln>
                  <a:solidFill>
                    <a:schemeClr val="tx1"/>
                  </a:solidFill>
                </a:ln>
                <a:solidFill>
                  <a:srgbClr val="00B050"/>
                </a:solidFill>
                <a:latin typeface="Comic Sans MS" panose="030F0702030302020204" pitchFamily="66" charset="0"/>
              </a:rPr>
              <a:t>Chocolate bar</a:t>
            </a:r>
            <a:endParaRPr lang="en-GB" sz="6000" dirty="0">
              <a:ln>
                <a:solidFill>
                  <a:schemeClr val="tx1"/>
                </a:solidFill>
              </a:ln>
              <a:solidFill>
                <a:srgbClr val="00B050"/>
              </a:solidFill>
              <a:latin typeface="Comic Sans MS" panose="030F0702030302020204" pitchFamily="66" charset="0"/>
            </a:endParaRPr>
          </a:p>
        </p:txBody>
      </p:sp>
      <p:sp>
        <p:nvSpPr>
          <p:cNvPr id="3" name="TextBox 2"/>
          <p:cNvSpPr txBox="1"/>
          <p:nvPr/>
        </p:nvSpPr>
        <p:spPr>
          <a:xfrm>
            <a:off x="413115" y="5085184"/>
            <a:ext cx="7992888" cy="1200329"/>
          </a:xfrm>
          <a:prstGeom prst="rect">
            <a:avLst/>
          </a:prstGeom>
          <a:noFill/>
        </p:spPr>
        <p:txBody>
          <a:bodyPr wrap="square" rtlCol="0">
            <a:spAutoFit/>
          </a:bodyPr>
          <a:lstStyle/>
          <a:p>
            <a:r>
              <a:rPr lang="en-GB" dirty="0" smtClean="0">
                <a:latin typeface="Comic Sans MS" panose="030F0702030302020204" pitchFamily="66" charset="0"/>
              </a:rPr>
              <a:t>Seeing an ELSA is always a ‘treat’ – it never means that you are in trouble! Also, just like a treat, ELSAs can help you feel better when you are sad or upset. Your time with an ELSA will make you feel special and you will also have fun.</a:t>
            </a:r>
            <a:endParaRPr lang="en-GB" dirty="0">
              <a:latin typeface="Comic Sans MS" panose="030F0702030302020204" pitchFamily="66" charset="0"/>
            </a:endParaRPr>
          </a:p>
        </p:txBody>
      </p:sp>
      <p:pic>
        <p:nvPicPr>
          <p:cNvPr id="7170" name="Picture 2" descr="C:\Users\Debbie\AppData\Local\Microsoft\Windows\INetCache\IE\WOUUTWIG\chocolate-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8778" y="1772816"/>
            <a:ext cx="4857750" cy="289560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GB" smtClean="0"/>
              <a:t>www.elsa-support.co.uk</a:t>
            </a:r>
            <a:endParaRPr lang="en-GB"/>
          </a:p>
        </p:txBody>
      </p:sp>
      <p:pic>
        <p:nvPicPr>
          <p:cNvPr id="7171" name="Picture 3" descr="C:\Users\Debbie\AppData\Local\Microsoft\Windows\INetCache\IE\LU1D47G4\smil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88640"/>
            <a:ext cx="2151723" cy="2102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38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6630" y="4797152"/>
            <a:ext cx="7992888" cy="1477328"/>
          </a:xfrm>
          <a:prstGeom prst="rect">
            <a:avLst/>
          </a:prstGeom>
          <a:noFill/>
        </p:spPr>
        <p:txBody>
          <a:bodyPr wrap="square" rtlCol="0">
            <a:spAutoFit/>
          </a:bodyPr>
          <a:lstStyle/>
          <a:p>
            <a:r>
              <a:rPr lang="en-GB" dirty="0" smtClean="0">
                <a:latin typeface="Comic Sans MS" panose="030F0702030302020204" pitchFamily="66" charset="0"/>
              </a:rPr>
              <a:t>Explorers from long ago used the “North Star” as a guide to help them stay on track and  find their way when they were lost. Like the North Star, the ELSA can help you if you are feeling lost, confused, or unsure about how to solve a problem. They will support you in solving your problem.</a:t>
            </a:r>
            <a:endParaRPr lang="en-GB" dirty="0">
              <a:latin typeface="Comic Sans MS" panose="030F0702030302020204" pitchFamily="66" charset="0"/>
            </a:endParaRPr>
          </a:p>
        </p:txBody>
      </p:sp>
      <p:sp>
        <p:nvSpPr>
          <p:cNvPr id="4" name="Title 1"/>
          <p:cNvSpPr txBox="1">
            <a:spLocks/>
          </p:cNvSpPr>
          <p:nvPr/>
        </p:nvSpPr>
        <p:spPr>
          <a:xfrm>
            <a:off x="827584" y="440419"/>
            <a:ext cx="7772400" cy="1143000"/>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GB" sz="6000" dirty="0" smtClean="0">
                <a:ln>
                  <a:solidFill>
                    <a:schemeClr val="tx1"/>
                  </a:solidFill>
                </a:ln>
                <a:solidFill>
                  <a:srgbClr val="00B050"/>
                </a:solidFill>
                <a:latin typeface="Comic Sans MS" panose="030F0702030302020204" pitchFamily="66" charset="0"/>
              </a:rPr>
              <a:t>Star</a:t>
            </a:r>
            <a:endParaRPr lang="en-GB" sz="6000" dirty="0">
              <a:ln>
                <a:solidFill>
                  <a:schemeClr val="tx1"/>
                </a:solidFill>
              </a:ln>
              <a:solidFill>
                <a:srgbClr val="00B050"/>
              </a:solidFill>
              <a:latin typeface="Comic Sans MS" panose="030F0702030302020204" pitchFamily="66" charset="0"/>
            </a:endParaRPr>
          </a:p>
        </p:txBody>
      </p:sp>
      <p:sp>
        <p:nvSpPr>
          <p:cNvPr id="6" name="5-Point Star 5"/>
          <p:cNvSpPr/>
          <p:nvPr/>
        </p:nvSpPr>
        <p:spPr>
          <a:xfrm>
            <a:off x="2788568" y="1484784"/>
            <a:ext cx="3528392" cy="3167508"/>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
        <p:nvSpPr>
          <p:cNvPr id="7" name="Footer Placeholder 6"/>
          <p:cNvSpPr>
            <a:spLocks noGrp="1"/>
          </p:cNvSpPr>
          <p:nvPr>
            <p:ph type="ftr" sz="quarter" idx="11"/>
          </p:nvPr>
        </p:nvSpPr>
        <p:spPr/>
        <p:txBody>
          <a:bodyPr/>
          <a:lstStyle/>
          <a:p>
            <a:r>
              <a:rPr lang="en-GB" smtClean="0"/>
              <a:t>www.elsa-support.co.uk</a:t>
            </a:r>
            <a:endParaRPr lang="en-GB"/>
          </a:p>
        </p:txBody>
      </p:sp>
      <p:pic>
        <p:nvPicPr>
          <p:cNvPr id="13317" name="Picture 5" descr="C:\Users\Debbie\AppData\Local\Microsoft\Windows\INetCache\IE\YRLB55FW\003[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204" y="260647"/>
            <a:ext cx="1944217" cy="1944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4168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3115" y="5085184"/>
            <a:ext cx="7992888" cy="1200329"/>
          </a:xfrm>
          <a:prstGeom prst="rect">
            <a:avLst/>
          </a:prstGeom>
          <a:noFill/>
        </p:spPr>
        <p:txBody>
          <a:bodyPr wrap="square" rtlCol="0">
            <a:spAutoFit/>
          </a:bodyPr>
          <a:lstStyle/>
          <a:p>
            <a:r>
              <a:rPr lang="en-GB" dirty="0" smtClean="0">
                <a:latin typeface="Comic Sans MS" panose="030F0702030302020204" pitchFamily="66" charset="0"/>
              </a:rPr>
              <a:t>Pennies have value and are often considered lucky – ‘Find a penny, pick it up…all day long you’ll have good luck!’ The penny reminds us that each and every one of us is valuable, special, and lucky to be who we are! The ELSA will remind you constantly about how special you are.</a:t>
            </a:r>
            <a:endParaRPr lang="en-GB" dirty="0">
              <a:latin typeface="Comic Sans MS" panose="030F0702030302020204" pitchFamily="66" charset="0"/>
            </a:endParaRPr>
          </a:p>
        </p:txBody>
      </p:sp>
      <p:sp>
        <p:nvSpPr>
          <p:cNvPr id="5" name="Title 1"/>
          <p:cNvSpPr txBox="1">
            <a:spLocks/>
          </p:cNvSpPr>
          <p:nvPr/>
        </p:nvSpPr>
        <p:spPr>
          <a:xfrm>
            <a:off x="827584" y="440419"/>
            <a:ext cx="7772400" cy="1143000"/>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GB" sz="6000" dirty="0" smtClean="0">
                <a:ln>
                  <a:solidFill>
                    <a:schemeClr val="tx1"/>
                  </a:solidFill>
                </a:ln>
                <a:solidFill>
                  <a:srgbClr val="00B050"/>
                </a:solidFill>
                <a:latin typeface="Comic Sans MS" panose="030F0702030302020204" pitchFamily="66" charset="0"/>
              </a:rPr>
              <a:t>Penny</a:t>
            </a:r>
            <a:endParaRPr lang="en-GB" sz="6000" dirty="0">
              <a:ln>
                <a:solidFill>
                  <a:schemeClr val="tx1"/>
                </a:solidFill>
              </a:ln>
              <a:solidFill>
                <a:srgbClr val="00B050"/>
              </a:solidFill>
              <a:latin typeface="Comic Sans MS" panose="030F0702030302020204" pitchFamily="66"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449" y="2492895"/>
            <a:ext cx="1530219" cy="1561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ooter Placeholder 5"/>
          <p:cNvSpPr>
            <a:spLocks noGrp="1"/>
          </p:cNvSpPr>
          <p:nvPr>
            <p:ph type="ftr" sz="quarter" idx="11"/>
          </p:nvPr>
        </p:nvSpPr>
        <p:spPr/>
        <p:txBody>
          <a:bodyPr/>
          <a:lstStyle/>
          <a:p>
            <a:r>
              <a:rPr lang="en-GB" smtClean="0"/>
              <a:t>www.elsa-support.co.uk</a:t>
            </a:r>
            <a:endParaRPr lang="en-GB"/>
          </a:p>
        </p:txBody>
      </p:sp>
      <p:pic>
        <p:nvPicPr>
          <p:cNvPr id="11268" name="Picture 4" descr="C:\Users\Debbie\AppData\Local\Microsoft\Windows\INetCache\IE\3K8DVWST\pig-307043_64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51520" y="260648"/>
            <a:ext cx="1769870" cy="1782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983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3115" y="4931838"/>
            <a:ext cx="7992888" cy="1200329"/>
          </a:xfrm>
          <a:prstGeom prst="rect">
            <a:avLst/>
          </a:prstGeom>
          <a:noFill/>
        </p:spPr>
        <p:txBody>
          <a:bodyPr wrap="square" rtlCol="0">
            <a:spAutoFit/>
          </a:bodyPr>
          <a:lstStyle/>
          <a:p>
            <a:r>
              <a:rPr lang="en-GB" dirty="0" smtClean="0">
                <a:latin typeface="Comic Sans MS" panose="030F0702030302020204" pitchFamily="66" charset="0"/>
              </a:rPr>
              <a:t>ELSAs can help you to heal your wounds (the invisible ones that are deep inside of you). There are different ‘hurts’, ones that you can see such as a </a:t>
            </a:r>
            <a:r>
              <a:rPr lang="en-GB" dirty="0" smtClean="0">
                <a:latin typeface="Comic Sans MS" panose="030F0702030302020204" pitchFamily="66" charset="0"/>
              </a:rPr>
              <a:t>scraped </a:t>
            </a:r>
            <a:r>
              <a:rPr lang="en-GB" dirty="0" smtClean="0">
                <a:latin typeface="Comic Sans MS" panose="030F0702030302020204" pitchFamily="66" charset="0"/>
              </a:rPr>
              <a:t>knee, or a cut finger but somethings hurt us inside such as when our feelings are hurt or if your pet dies.</a:t>
            </a:r>
            <a:endParaRPr lang="en-GB" dirty="0">
              <a:latin typeface="Comic Sans MS" panose="030F0702030302020204" pitchFamily="66" charset="0"/>
            </a:endParaRPr>
          </a:p>
        </p:txBody>
      </p:sp>
      <p:sp>
        <p:nvSpPr>
          <p:cNvPr id="5" name="Title 1"/>
          <p:cNvSpPr txBox="1">
            <a:spLocks/>
          </p:cNvSpPr>
          <p:nvPr/>
        </p:nvSpPr>
        <p:spPr>
          <a:xfrm>
            <a:off x="633603" y="440419"/>
            <a:ext cx="7772400" cy="1143000"/>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GB" sz="6000" dirty="0" smtClean="0">
                <a:ln>
                  <a:solidFill>
                    <a:schemeClr val="tx1"/>
                  </a:solidFill>
                </a:ln>
                <a:solidFill>
                  <a:srgbClr val="00B050"/>
                </a:solidFill>
                <a:latin typeface="Comic Sans MS" panose="030F0702030302020204" pitchFamily="66" charset="0"/>
              </a:rPr>
              <a:t>Plaster</a:t>
            </a:r>
            <a:endParaRPr lang="en-GB" sz="6000" dirty="0">
              <a:ln>
                <a:solidFill>
                  <a:schemeClr val="tx1"/>
                </a:solidFill>
              </a:ln>
              <a:solidFill>
                <a:srgbClr val="00B050"/>
              </a:solidFill>
              <a:latin typeface="Comic Sans MS" panose="030F0702030302020204" pitchFamily="66" charset="0"/>
            </a:endParaRPr>
          </a:p>
        </p:txBody>
      </p:sp>
      <p:pic>
        <p:nvPicPr>
          <p:cNvPr id="6146" name="Picture 2" descr="C:\Users\Debbie\AppData\Local\Microsoft\Windows\INetCache\IE\6AL7EAMV\bandai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6309" y="1379984"/>
            <a:ext cx="3746500" cy="3528392"/>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11"/>
          </p:nvPr>
        </p:nvSpPr>
        <p:spPr/>
        <p:txBody>
          <a:bodyPr/>
          <a:lstStyle/>
          <a:p>
            <a:r>
              <a:rPr lang="en-GB" smtClean="0"/>
              <a:t>www.elsa-support.co.uk</a:t>
            </a:r>
            <a:endParaRPr lang="en-GB"/>
          </a:p>
        </p:txBody>
      </p:sp>
      <p:pic>
        <p:nvPicPr>
          <p:cNvPr id="6148" name="Picture 4" descr="C:\Users\Debbie\AppData\Local\Microsoft\Windows\INetCache\IE\3K8DVWST\kid4[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911" y="348319"/>
            <a:ext cx="1242754" cy="2128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134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3115" y="5085184"/>
            <a:ext cx="7992888" cy="923330"/>
          </a:xfrm>
          <a:prstGeom prst="rect">
            <a:avLst/>
          </a:prstGeom>
          <a:noFill/>
        </p:spPr>
        <p:txBody>
          <a:bodyPr wrap="square" rtlCol="0">
            <a:spAutoFit/>
          </a:bodyPr>
          <a:lstStyle/>
          <a:p>
            <a:r>
              <a:rPr lang="en-GB" dirty="0" smtClean="0">
                <a:latin typeface="Comic Sans MS" panose="030F0702030302020204" pitchFamily="66" charset="0"/>
              </a:rPr>
              <a:t>ELSAs are there to talk to you and help ‘save’ you from scary, sad, or stressful situations. ELSAs will help you ‘stay afloat’ throughout the school year by giving you support, guidance, and kindness!</a:t>
            </a:r>
            <a:endParaRPr lang="en-GB" dirty="0">
              <a:latin typeface="Comic Sans MS" panose="030F0702030302020204" pitchFamily="66" charset="0"/>
            </a:endParaRPr>
          </a:p>
        </p:txBody>
      </p:sp>
      <p:sp>
        <p:nvSpPr>
          <p:cNvPr id="5" name="Title 1"/>
          <p:cNvSpPr txBox="1">
            <a:spLocks/>
          </p:cNvSpPr>
          <p:nvPr/>
        </p:nvSpPr>
        <p:spPr>
          <a:xfrm>
            <a:off x="827584" y="440419"/>
            <a:ext cx="7772400" cy="1143000"/>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GB" sz="6000" dirty="0" smtClean="0">
                <a:ln>
                  <a:solidFill>
                    <a:schemeClr val="tx1"/>
                  </a:solidFill>
                </a:ln>
                <a:solidFill>
                  <a:srgbClr val="00B050"/>
                </a:solidFill>
                <a:latin typeface="Comic Sans MS" panose="030F0702030302020204" pitchFamily="66" charset="0"/>
              </a:rPr>
              <a:t>Swimming ring</a:t>
            </a:r>
            <a:endParaRPr lang="en-GB" sz="6000" dirty="0">
              <a:ln>
                <a:solidFill>
                  <a:schemeClr val="tx1"/>
                </a:solidFill>
              </a:ln>
              <a:solidFill>
                <a:srgbClr val="00B050"/>
              </a:solidFill>
              <a:latin typeface="Comic Sans MS" panose="030F0702030302020204" pitchFamily="66" charset="0"/>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7159" r="24593"/>
          <a:stretch/>
        </p:blipFill>
        <p:spPr bwMode="auto">
          <a:xfrm>
            <a:off x="2195736" y="1844823"/>
            <a:ext cx="4904728" cy="3158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ooter Placeholder 5"/>
          <p:cNvSpPr>
            <a:spLocks noGrp="1"/>
          </p:cNvSpPr>
          <p:nvPr>
            <p:ph type="ftr" sz="quarter" idx="11"/>
          </p:nvPr>
        </p:nvSpPr>
        <p:spPr/>
        <p:txBody>
          <a:bodyPr/>
          <a:lstStyle/>
          <a:p>
            <a:r>
              <a:rPr lang="en-GB" smtClean="0"/>
              <a:t>www.elsa-support.co.uk</a:t>
            </a:r>
            <a:endParaRPr lang="en-GB"/>
          </a:p>
        </p:txBody>
      </p:sp>
      <p:pic>
        <p:nvPicPr>
          <p:cNvPr id="2051" name="Picture 3" descr="C:\Users\Debbie\AppData\Local\Microsoft\Windows\INetCache\IE\WOUUTWIG\kid_clipart_boy_smiling[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790" y="260648"/>
            <a:ext cx="1170130"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18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470</TotalTime>
  <Words>589</Words>
  <Application>Microsoft Office PowerPoint</Application>
  <PresentationFormat>On-screen Show (4:3)</PresentationFormat>
  <Paragraphs>41</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Equity</vt:lpstr>
      <vt:lpstr>How can an ELSA help you?   </vt:lpstr>
      <vt:lpstr>Here is a first aid kit and I am going to show you what is inside it…</vt:lpstr>
      <vt:lpstr>Tissues</vt:lpstr>
      <vt:lpstr>Toothpick</vt:lpstr>
      <vt:lpstr>Chocolate bar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an ELSA?</dc:title>
  <dc:creator>Debbie Palphreyman</dc:creator>
  <cp:lastModifiedBy>Debbie Palphreyman</cp:lastModifiedBy>
  <cp:revision>16</cp:revision>
  <dcterms:created xsi:type="dcterms:W3CDTF">2016-01-22T15:51:26Z</dcterms:created>
  <dcterms:modified xsi:type="dcterms:W3CDTF">2016-01-23T09:13:12Z</dcterms:modified>
</cp:coreProperties>
</file>